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4" r:id="rId10"/>
    <p:sldId id="263" r:id="rId11"/>
    <p:sldId id="262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79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01" r:id="rId37"/>
    <p:sldId id="295" r:id="rId38"/>
    <p:sldId id="296" r:id="rId39"/>
    <p:sldId id="297" r:id="rId40"/>
    <p:sldId id="298" r:id="rId41"/>
    <p:sldId id="299" r:id="rId42"/>
    <p:sldId id="300" r:id="rId43"/>
    <p:sldId id="304" r:id="rId44"/>
    <p:sldId id="303" r:id="rId45"/>
    <p:sldId id="302" r:id="rId46"/>
    <p:sldId id="305" r:id="rId47"/>
    <p:sldId id="307" r:id="rId48"/>
    <p:sldId id="306" r:id="rId49"/>
    <p:sldId id="308" r:id="rId50"/>
    <p:sldId id="309" r:id="rId51"/>
    <p:sldId id="311" r:id="rId52"/>
    <p:sldId id="313" r:id="rId53"/>
    <p:sldId id="315" r:id="rId54"/>
    <p:sldId id="317" r:id="rId55"/>
    <p:sldId id="318" r:id="rId56"/>
    <p:sldId id="319" r:id="rId57"/>
    <p:sldId id="320" r:id="rId58"/>
    <p:sldId id="321" r:id="rId59"/>
    <p:sldId id="32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FFFFFF"/>
    <a:srgbClr val="33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25.10.2017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511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25.10.2017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844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25.10.2017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55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25.10.2017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0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25.10.2017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80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25.10.2017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34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25.10.2017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56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25.10.2017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8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25.10.2017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9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25.10.2017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8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FEC1-A88D-400E-A83A-C0DBE136D83B}" type="datetimeFigureOut">
              <a:rPr lang="uk-UA" smtClean="0"/>
              <a:pPr/>
              <a:t>25.10.2017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1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FEC1-A88D-400E-A83A-C0DBE136D83B}" type="datetimeFigureOut">
              <a:rPr lang="uk-UA" smtClean="0"/>
              <a:pPr/>
              <a:t>25.10.2017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A0C80-F7F5-487E-BC11-BCBAF812D2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655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736"/>
            <a:ext cx="9144000" cy="4572032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Cambria" pitchFamily="18" charset="0"/>
              </a:rPr>
              <a:t> ПРО  ПІДСУМКИ  АНАЛІЗУ  РЕЗУЛЬТАТІВ УЧАСТІ  ЗЗСО  КИЇВСЬКОГО   РАЙОНУ </a:t>
            </a: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>В  ЗНО 2017 РОКУ</a:t>
            </a: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r>
              <a:rPr lang="uk-UA" sz="4000" dirty="0" smtClean="0">
                <a:latin typeface="Cambria" pitchFamily="18" charset="0"/>
              </a:rPr>
              <a:t> </a:t>
            </a: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endParaRPr lang="uk-UA" sz="40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286388"/>
            <a:ext cx="6400800" cy="92869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методичного центру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Саприкіна</a:t>
            </a:r>
            <a:r>
              <a:rPr lang="uk-UA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М.А.</a:t>
            </a:r>
            <a:endParaRPr lang="uk-UA" sz="2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8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5"/>
            <a:ext cx="91440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78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8643966" cy="638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8629830" cy="599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860553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7" y="0"/>
          <a:ext cx="7715305" cy="6858000"/>
        </p:xfrm>
        <a:graphic>
          <a:graphicData uri="http://schemas.openxmlformats.org/drawingml/2006/table">
            <a:tbl>
              <a:tblPr/>
              <a:tblGrid>
                <a:gridCol w="504740"/>
                <a:gridCol w="2307381"/>
                <a:gridCol w="2235275"/>
                <a:gridCol w="2667909"/>
              </a:tblGrid>
              <a:tr h="415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ЗНЗ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Заплановані медалі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 за ДПА у формі ЗНО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52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110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134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ХГ № 172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ХГ № 172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Лєствіца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ХАХЛ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кр_м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0"/>
            <a:ext cx="498320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6721775" y="3065175"/>
            <a:ext cx="32861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3333CC"/>
                </a:solidFill>
                <a:latin typeface="Cambria" pitchFamily="18" charset="0"/>
              </a:rPr>
              <a:t>ПІДСУМКИ</a:t>
            </a:r>
            <a:endParaRPr lang="ru-RU" sz="3200" b="1" dirty="0">
              <a:solidFill>
                <a:srgbClr val="3333CC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6721775" y="3065175"/>
            <a:ext cx="32861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3333CC"/>
                </a:solidFill>
                <a:latin typeface="Cambria" pitchFamily="18" charset="0"/>
              </a:rPr>
              <a:t>ПІДСУМКИ</a:t>
            </a:r>
            <a:endParaRPr lang="ru-RU" sz="3200" b="1" dirty="0">
              <a:solidFill>
                <a:srgbClr val="3333CC"/>
              </a:solidFill>
              <a:latin typeface="Cambria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7929618" cy="13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928802"/>
          <a:ext cx="8001056" cy="4714909"/>
        </p:xfrm>
        <a:graphic>
          <a:graphicData uri="http://schemas.openxmlformats.org/drawingml/2006/table">
            <a:tbl>
              <a:tblPr/>
              <a:tblGrid>
                <a:gridCol w="428628"/>
                <a:gridCol w="7572428"/>
              </a:tblGrid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cs typeface="Arial" pitchFamily="34" charset="0"/>
                        </a:rPr>
                        <a:t>Відсотковий розподіл учнів, що склали ЗНО на 160 балів та вище у порівнянні з середнім по Харкову значенням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Відсоток учнів, що склали ЗНО на 160 балів та вище, у порівнянні з середнім по Київському району значенням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Динаміка відсоткового значення учнів, що склали ЗНО на 160 балів та вище протягом 2016 -2017 років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Наявність учнів, які не подолали поріг «склав/не склав»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Відсотковий розподіл учнів, які не подолали поріг «склав/не склав»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Відсоток учнів, які не подолали поріг «склав/не склав» у порівнянні з середнім по Київському району значенням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Динаміка відсоткового значення учнів, які не подолали поріг «склав/не склав»  протягом 2016 -2017 років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Середній бал учнів закладу у порівнянні з середнім балом учнів по Харківській області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Середній бал учнів закладу у порівнянні з середнім балом учнів Київського району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cs typeface="Arial" pitchFamily="34" charset="0"/>
                        </a:rPr>
                        <a:t>Динаміка середнього балу учнів протягом 2016 -2017 років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500174"/>
            <a:ext cx="8111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Номер на позначці відповідає показнику, що враховувався в аналізі: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6721775" y="3065175"/>
            <a:ext cx="32861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3333CC"/>
                </a:solidFill>
                <a:latin typeface="Cambria" pitchFamily="18" charset="0"/>
              </a:rPr>
              <a:t>ПІДСУМКИ</a:t>
            </a:r>
            <a:endParaRPr lang="ru-RU" sz="3200" b="1" dirty="0">
              <a:solidFill>
                <a:srgbClr val="3333CC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" y="572862"/>
            <a:ext cx="8032445" cy="57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6721775" y="3065175"/>
            <a:ext cx="32861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3333CC"/>
                </a:solidFill>
                <a:latin typeface="Cambria" pitchFamily="18" charset="0"/>
              </a:rPr>
              <a:t>ПІДСУМКИ</a:t>
            </a:r>
            <a:endParaRPr lang="ru-RU" sz="3200" b="1" dirty="0">
              <a:solidFill>
                <a:srgbClr val="3333CC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" y="764704"/>
            <a:ext cx="8147353" cy="54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ВІДСОТОК  УЧНІВ, ЯКІ ОТРИМАЛИ ВІД 160 БАЛІВ І БІЛЬШЕ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928670"/>
          <a:ext cx="8501122" cy="5557870"/>
        </p:xfrm>
        <a:graphic>
          <a:graphicData uri="http://schemas.openxmlformats.org/drawingml/2006/table">
            <a:tbl>
              <a:tblPr/>
              <a:tblGrid>
                <a:gridCol w="2458980"/>
                <a:gridCol w="1826694"/>
                <a:gridCol w="2388785"/>
                <a:gridCol w="1826663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Назва ЗНЗ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від загальної к-ті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Назва ЗНЗ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від загальної к-ті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ХПАХЛ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34,14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11,11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ХПЛ № 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36,36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СЕПШ ХГУ "НУА"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15,38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110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16,67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41,67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100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18,18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172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51,72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18,18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51,92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20,59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58,07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НВК "</a:t>
                      </a: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Ліцей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Професіонал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22,22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55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58,33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4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ХТЛ № 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23,53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 НВК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Гімназія ОЧАГ"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ХЛ № 107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60,6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158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Школа "Лєствіца"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61,54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29,73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64,28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62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31,43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76,93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31,58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791" marR="627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00512"/>
              </p:ext>
            </p:extLst>
          </p:nvPr>
        </p:nvGraphicFramePr>
        <p:xfrm>
          <a:off x="323528" y="1052736"/>
          <a:ext cx="8136904" cy="5387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2301"/>
                <a:gridCol w="1657518"/>
                <a:gridCol w="2109567"/>
                <a:gridCol w="1657518"/>
              </a:tblGrid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>
                          <a:effectLst/>
                          <a:latin typeface="+mn-lt"/>
                          <a:cs typeface="Times New Roman" pitchFamily="18" charset="0"/>
                        </a:rPr>
                        <a:t>Назва ЗНЗ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  <a:cs typeface="Times New Roman" pitchFamily="18" charset="0"/>
                        </a:rPr>
                        <a:t>% від загальної к-ті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  <a:cs typeface="Times New Roman" pitchFamily="18" charset="0"/>
                        </a:rPr>
                        <a:t>Назва ЗНЗ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  <a:cs typeface="Times New Roman" pitchFamily="18" charset="0"/>
                        </a:rPr>
                        <a:t>% від загальної к-ті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ХСШ № 170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13,34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ХГ № 55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48,08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НВК "</a:t>
                      </a:r>
                      <a:r>
                        <a:rPr lang="ru-RU" sz="1800" b="1" dirty="0" err="1">
                          <a:effectLst/>
                          <a:latin typeface="+mn-lt"/>
                          <a:cs typeface="Times New Roman" pitchFamily="18" charset="0"/>
                        </a:rPr>
                        <a:t>Ліцей</a:t>
                      </a: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+mn-lt"/>
                          <a:cs typeface="Times New Roman" pitchFamily="18" charset="0"/>
                        </a:rPr>
                        <a:t>Професіонал</a:t>
                      </a: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"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16,66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ХЛ № 107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51,92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ХЗОШ № 110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16,67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164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53,57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100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24,24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ХСШ № 134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55,56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158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30,77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ХСШ № 62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56,95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+mn-lt"/>
                          <a:cs typeface="Times New Roman" pitchFamily="18" charset="0"/>
                        </a:rPr>
                        <a:t>ХПАХЛ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31,25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СЕПШ ХГУ "НУА"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57,14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52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33,34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ХПЛ № 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58,82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ХТЛ № 9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35,71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ХСШ № 166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59,26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165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36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ХГ № 1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60,87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ХП НВК "Гімназія ОЧАГ"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37,93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ХСШ № 17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65,31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37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42,86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ХСШ № 133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69,39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36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43,9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Школа "Лєствіца"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76,47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ХЗОШ № 5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44,44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ХСШ № 16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86,67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ХГ № 172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47,83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4049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ВІДСОТОК УЧНІВ, ЯКІ ОТРИМАЛИ ВІД 160 БАЛІВ І БІЛЬШЕ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865757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867822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79"/>
            <a:ext cx="8715404" cy="580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000114"/>
          <a:ext cx="8286808" cy="5656864"/>
        </p:xfrm>
        <a:graphic>
          <a:graphicData uri="http://schemas.openxmlformats.org/drawingml/2006/table">
            <a:tbl>
              <a:tblPr/>
              <a:tblGrid>
                <a:gridCol w="2435656"/>
                <a:gridCol w="1349368"/>
                <a:gridCol w="2228844"/>
                <a:gridCol w="2272940"/>
              </a:tblGrid>
              <a:tr h="115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Назва  ЗНЗ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Кількість учнів, які  складали ЗНО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учнів, які  не подолали поріг «склав/ не склав»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Кількість  учнів, які  не подолали поріг «склав/ не склав»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55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2,78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62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2,86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2,94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36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5,26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7,32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3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СЕПШ ХГУ "НУА"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7,69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ХПЛ № 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9,09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100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9,09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37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170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22,22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158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697" marR="63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20" y="28572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УЧНІ, ЯКІ НЕ ПОДОЛАЛИ ПОРІГ “СКЛАВ/НЕ СКЛАВ”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1"/>
            <a:ext cx="8671844" cy="571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8759120" cy="54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870265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874252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871049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85728"/>
            <a:ext cx="867033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8" y="620688"/>
            <a:ext cx="839110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2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872564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428604"/>
          <a:ext cx="7500990" cy="6000797"/>
        </p:xfrm>
        <a:graphic>
          <a:graphicData uri="http://schemas.openxmlformats.org/drawingml/2006/table">
            <a:tbl>
              <a:tblPr/>
              <a:tblGrid>
                <a:gridCol w="617729"/>
                <a:gridCol w="2294420"/>
                <a:gridCol w="2206174"/>
                <a:gridCol w="2382667"/>
              </a:tblGrid>
              <a:tr h="876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ЗНЗ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Заплановані медалі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 за ДПА у формі ЗНО</a:t>
                      </a:r>
                      <a:endParaRPr lang="ru-RU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5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17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110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110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134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165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451" y="0"/>
            <a:ext cx="5360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7929618" cy="13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857364"/>
          <a:ext cx="8001056" cy="4714909"/>
        </p:xfrm>
        <a:graphic>
          <a:graphicData uri="http://schemas.openxmlformats.org/drawingml/2006/table">
            <a:tbl>
              <a:tblPr/>
              <a:tblGrid>
                <a:gridCol w="428628"/>
                <a:gridCol w="7572428"/>
              </a:tblGrid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cs typeface="Arial" pitchFamily="34" charset="0"/>
                        </a:rPr>
                        <a:t>Відсотковий розподіл учнів, що склали ЗНО на 160 балів та вище у порівнянні з середнім по Харкову значенням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Відсоток учнів, що склали ЗНО на 160 балів та вище, у порівнянні з середнім по Київському району значенням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Динаміка відсоткового значення учнів, що склали ЗНО на 160 балів та вище протягом 2016 -2017 років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Наявність учнів, які не подолали поріг «склав/не склав»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Відсотковий розподіл учнів, які не подолали поріг «склав/не склав»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Відсоток учнів, які не подолали поріг «склав/не склав» у порівнянні з середнім по Київському району значенням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Динаміка відсоткового значення учнів, які не подолали поріг «склав/не склав»  протягом 2016 -2017 років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Середній бал учнів закладу у порівнянні з середнім балом учнів по Харківській області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Середній бал учнів закладу у порівнянні з середнім балом учнів Київського району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cs typeface="Arial" pitchFamily="34" charset="0"/>
                        </a:rPr>
                        <a:t>Динаміка середнього балу учнів протягом 2016 -2017 років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20" y="1357298"/>
            <a:ext cx="8111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Номер на позначці відповідає показнику, що враховувався в аналізі: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868537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869515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000108"/>
          <a:ext cx="8501122" cy="5090160"/>
        </p:xfrm>
        <a:graphic>
          <a:graphicData uri="http://schemas.openxmlformats.org/drawingml/2006/table">
            <a:tbl>
              <a:tblPr/>
              <a:tblGrid>
                <a:gridCol w="3487640"/>
                <a:gridCol w="1227268"/>
                <a:gridCol w="2500330"/>
                <a:gridCol w="1285884"/>
              </a:tblGrid>
              <a:tr h="422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Назва ЗНЗ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% від загальної 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к-ті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Назва ЗНЗ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% від загальної к-ті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ХПЛ № 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36,36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110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6,67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36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36,67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100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62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158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8,33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166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39,28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13,89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Школа "Лєствіца"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52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17,64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ХЛ № 107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40,74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ХПАХЛ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22,58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172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43,34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43,75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НВК "Ліцей Професіонал"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44,44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 НВК "Гімназія ОЧАГ"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27,27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45,29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29,17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133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46,35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СЕПШ ХГУ "НУА"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31,25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55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48,39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32,14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ХТЛ № 9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33,34</a:t>
                      </a: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96" marR="65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282" y="2142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ВІДСОТОК  УЧНІВ, ЯКІ ОТРИМАЛИ ВІД 160 БАЛІВ І БІЛЬШЕ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8629354" cy="592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863097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8643966" cy="616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858867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8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785794"/>
          <a:ext cx="8358246" cy="5852160"/>
        </p:xfrm>
        <a:graphic>
          <a:graphicData uri="http://schemas.openxmlformats.org/drawingml/2006/table">
            <a:tbl>
              <a:tblPr/>
              <a:tblGrid>
                <a:gridCol w="3286148"/>
                <a:gridCol w="1357322"/>
                <a:gridCol w="1857388"/>
                <a:gridCol w="1857388"/>
              </a:tblGrid>
              <a:tr h="495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Назва  ЗНЗ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Arial" pitchFamily="34" charset="0"/>
                          <a:cs typeface="Arial" pitchFamily="34" charset="0"/>
                        </a:rPr>
                        <a:t>Кількість учнів, які  складали ЗНО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Arial" pitchFamily="34" charset="0"/>
                          <a:cs typeface="Arial" pitchFamily="34" charset="0"/>
                        </a:rPr>
                        <a:t>% учнів, які  не подолали поріг «склав/ не склав»</a:t>
                      </a:r>
                      <a:endParaRPr lang="ru-RU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Arial" pitchFamily="34" charset="0"/>
                          <a:cs typeface="Arial" pitchFamily="34" charset="0"/>
                        </a:rPr>
                        <a:t>Кількість  учнів, які  не подолали поріг «склав/ не склав»</a:t>
                      </a:r>
                      <a:endParaRPr lang="ru-RU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55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3,23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3,33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172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3,33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3,57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166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3,57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ХЛ № 107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4,87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6,25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СЕПШ ХГУ "НУА"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6,25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ХТЛ № 9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6,67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 НВК "Гімназія ОЧАГ"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9,09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9,38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ХПАХЛ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9,68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100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62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110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13,33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158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16,67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16,67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20,83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20" y="2142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УЧНІ, ЯКІ НЕ ПОДОЛАЛИ ПОРІГ “СКЛАВ/НЕ СКЛАВ”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40445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8572528" cy="62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8643966" cy="643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8643966" cy="627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8607499" cy="609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57166"/>
            <a:ext cx="8643966" cy="604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8501090" cy="65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571480"/>
          <a:ext cx="7643865" cy="5072094"/>
        </p:xfrm>
        <a:graphic>
          <a:graphicData uri="http://schemas.openxmlformats.org/drawingml/2006/table">
            <a:tbl>
              <a:tblPr/>
              <a:tblGrid>
                <a:gridCol w="742123"/>
                <a:gridCol w="2597430"/>
                <a:gridCol w="2152156"/>
                <a:gridCol w="2152156"/>
              </a:tblGrid>
              <a:tr h="780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ЗНЗ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Заплановані медалі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 за ДПА у формі ЗНО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5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17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ХЗОШ № 37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62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ХСШ № 133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ХАХЛ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ХАХЛ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90488"/>
            <a:ext cx="74295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864"/>
            <a:ext cx="8607444" cy="50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4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013" y="61913"/>
            <a:ext cx="7419975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>
                    <a:alpha val="6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АНГЛІЙСЬКА МОВА</a:t>
            </a:r>
            <a:endParaRPr lang="ru-RU" sz="3600" b="1" dirty="0">
              <a:solidFill>
                <a:srgbClr val="C00000">
                  <a:alpha val="6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3"/>
            <a:ext cx="9144000" cy="43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5" y="3107545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>
                    <a:alpha val="6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АНГЛІЙСЬКА МОВА</a:t>
            </a:r>
            <a:endParaRPr lang="ru-RU" sz="3600" b="1" dirty="0">
              <a:solidFill>
                <a:srgbClr val="C00000">
                  <a:alpha val="6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313"/>
            <a:ext cx="8637330" cy="622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5" y="3107545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>
                    <a:alpha val="6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АНГЛІЙСЬКА МОВА</a:t>
            </a:r>
            <a:endParaRPr lang="ru-RU" sz="3600" b="1" dirty="0">
              <a:solidFill>
                <a:srgbClr val="C00000">
                  <a:alpha val="6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71546"/>
          <a:ext cx="8143932" cy="5647563"/>
        </p:xfrm>
        <a:graphic>
          <a:graphicData uri="http://schemas.openxmlformats.org/drawingml/2006/table">
            <a:tbl>
              <a:tblPr/>
              <a:tblGrid>
                <a:gridCol w="1214446"/>
                <a:gridCol w="2428892"/>
                <a:gridCol w="1714512"/>
                <a:gridCol w="278608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з/п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 ЗНЗ (скорочено)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подолали «поріг»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Кількість випускників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ХПЛ  № 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9,09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№ 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8,33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ХТЛ  № 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 № 17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3,8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36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9,52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37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ХГ № 55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5,26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 № 62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9,76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100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14,29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  № 107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№ 133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3,85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№ 158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165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29,41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№ 166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3,12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СЕПШ «НУА»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6,67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2142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УЧНІ, ЯКІ НЕ ПОДОЛАЛИ ПОРІГ “СКЛАВ/НЕ СКЛАВ”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5" y="3107545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>
                    <a:alpha val="6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АНГЛІЙСЬКА МОВА</a:t>
            </a:r>
            <a:endParaRPr lang="ru-RU" sz="3600" b="1" dirty="0">
              <a:solidFill>
                <a:srgbClr val="C00000">
                  <a:alpha val="6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71546"/>
          <a:ext cx="8143932" cy="5647563"/>
        </p:xfrm>
        <a:graphic>
          <a:graphicData uri="http://schemas.openxmlformats.org/drawingml/2006/table">
            <a:tbl>
              <a:tblPr/>
              <a:tblGrid>
                <a:gridCol w="1214446"/>
                <a:gridCol w="2428892"/>
                <a:gridCol w="1714512"/>
                <a:gridCol w="278608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з/п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 ЗНЗ (скорочено)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подолали «поріг»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Кількість випускників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ХПЛ  № 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9,09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№ 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8,33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ХТЛ  № 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12,5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 № 17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3,8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36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9,52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37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ХГ № 55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5,26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 № 62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9,76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100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14,29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  № 107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№ 133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3,85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№ 158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ХЗОШ  № 165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29,41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ХСШ № 166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3,12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СЕПШ «НУА»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6,67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2142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УЧНІ, ЯКІ НЕ ПОДОЛАЛИ ПОРІГ “СКЛАВ/НЕ СКЛАВ”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5" y="3107545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>
                    <a:alpha val="6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АНГЛІЙСЬКА МОВА</a:t>
            </a:r>
            <a:endParaRPr lang="ru-RU" sz="3600" b="1" dirty="0">
              <a:solidFill>
                <a:srgbClr val="C00000">
                  <a:alpha val="6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86086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БІОЛОГІЯ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42988"/>
            <a:ext cx="9101596" cy="467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5" y="3107545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БІОЛОГІЯ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839066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5" y="3107545"/>
            <a:ext cx="6858000" cy="64291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БІОЛОГІЯ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28670"/>
            <a:ext cx="858263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8596" y="142852"/>
            <a:ext cx="82296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Початковий  рівень  знань  з  п’яти  предметів  виявили  окремі учні майже  всіх  навчальних  закладів: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 п’яти  предметів – ХСШ № 62 та ХЗОШ № 165;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чотирьох  предметів – ЗЗСО №№ 5, 17, 36, 37, 55, 100, 158, «НУА»;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трьох  предметів  –  ХТЛ № 9;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 двох  предметів – ЗЗСО №№ 4, 52, 107, 110, 133, 134, 164, 166, ХПАХЛ;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  одного  предмета – ЗЗСО №№ 170, 172, «ОЧАГ».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Тільки  в  чотирьох  закладах – ХГ №1, ХСШ № 16, школа «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Лєствіца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та ліцеї «Професіонал»  усі  учні  з  усіх предметів  подолали поріг «склав/не склав».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071546"/>
          <a:ext cx="8643966" cy="5486400"/>
        </p:xfrm>
        <a:graphic>
          <a:graphicData uri="http://schemas.openxmlformats.org/drawingml/2006/table">
            <a:tbl>
              <a:tblPr/>
              <a:tblGrid>
                <a:gridCol w="2143140"/>
                <a:gridCol w="1785950"/>
                <a:gridCol w="2357422"/>
                <a:gridCol w="2357454"/>
              </a:tblGrid>
              <a:tr h="53142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uk-UA" sz="1800" b="1" dirty="0">
                          <a:latin typeface="Arial" pitchFamily="34" charset="0"/>
                          <a:cs typeface="Arial" pitchFamily="34" charset="0"/>
                        </a:rPr>
                        <a:t>Назва  ЗНЗ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Кількість учнів, які  складали ЗНО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учнів, </a:t>
                      </a:r>
                      <a:endParaRPr lang="ru-RU" sz="11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які не подолали поріг </a:t>
                      </a:r>
                      <a:endParaRPr lang="ru-RU" sz="11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«склав/не склав»</a:t>
                      </a:r>
                      <a:endParaRPr lang="ru-RU" sz="11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Кількість  учнів, 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які не подолали поріг 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«склав/не склав»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1,85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ХГ № 55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2,44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62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ХТЛ № 9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3,57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165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СЕПШ ХГУ "НУА"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4,76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52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5,56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ХСШ № 134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5,56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100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6,06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ХПАХЛ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6,25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99000"/>
                      </a:srgbClr>
                    </a:solidFill>
                  </a:tcPr>
                </a:tc>
              </a:tr>
              <a:tr h="21220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37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7,14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110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11,11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  <a:tr h="177141"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ХЗОШ № 158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15,38</a:t>
                      </a:r>
                      <a:endParaRPr lang="ru-RU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049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dirty="0" smtClean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УЧНІ, ЯКІ НЕ ПОДОЛАЛИ ПОРІГ “СКЛАВ/НЕ СКЛАВ”</a:t>
            </a:r>
            <a:endParaRPr lang="uk-UA" sz="2300" dirty="0">
              <a:ln w="1841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861215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61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8572528" cy="639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8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860994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27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1842</Words>
  <Application>Microsoft Office PowerPoint</Application>
  <PresentationFormat>Экран (4:3)</PresentationFormat>
  <Paragraphs>772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 ПРО  ПІДСУМКИ  АНАЛІЗУ  РЕЗУЛЬТАТІВ УЧАСТІ  ЗЗСО  КИЇВСЬКОГО   РАЙОНУ  В  ЗНО 2017 РОКУ 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АНГЛІЙСЬКА МОВА</vt:lpstr>
      <vt:lpstr>АНГЛІЙСЬКА МОВА</vt:lpstr>
      <vt:lpstr>АНГЛІЙСЬКА МОВА</vt:lpstr>
      <vt:lpstr>АНГЛІЙСЬКА МОВА</vt:lpstr>
      <vt:lpstr>АНГЛІЙСЬКА МОВА</vt:lpstr>
      <vt:lpstr>БІОЛОГІЯ</vt:lpstr>
      <vt:lpstr>БІОЛОГІЯ</vt:lpstr>
      <vt:lpstr>БІОЛОГІЯ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25</cp:revision>
  <dcterms:created xsi:type="dcterms:W3CDTF">2017-10-23T12:46:38Z</dcterms:created>
  <dcterms:modified xsi:type="dcterms:W3CDTF">2017-10-25T11:41:39Z</dcterms:modified>
</cp:coreProperties>
</file>