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DC10F1-1F5C-4CEB-A606-6121C671189B}">
          <p14:sldIdLst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61" d="100"/>
          <a:sy n="61" d="100"/>
        </p:scale>
        <p:origin x="13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24303" y="1723290"/>
            <a:ext cx="667407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сеукраїнський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місячник шкільних бібліотек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109545" y="3429000"/>
            <a:ext cx="367981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rgbClr val="972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 </a:t>
            </a:r>
          </a:p>
          <a:p>
            <a:r>
              <a:rPr lang="uk-UA" sz="2000" b="1" dirty="0" smtClean="0">
                <a:solidFill>
                  <a:srgbClr val="972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«Харківський ліцей №100 </a:t>
            </a:r>
          </a:p>
          <a:p>
            <a:r>
              <a:rPr lang="uk-UA" sz="2000" b="1" dirty="0" smtClean="0">
                <a:solidFill>
                  <a:srgbClr val="972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міської ради»</a:t>
            </a:r>
            <a:endParaRPr lang="uk-UA" sz="2000" b="1" dirty="0">
              <a:solidFill>
                <a:srgbClr val="972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19901" y="2516535"/>
            <a:ext cx="263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ru-RU" sz="2400" dirty="0" smtClean="0">
                <a:latin typeface="FuturaDemiCTT" pitchFamily="2" charset="0"/>
                <a:ea typeface="Tahoma" panose="020B0604030504040204" pitchFamily="34" charset="0"/>
                <a:cs typeface="Gotham Pro" panose="02000503040000020004" pitchFamily="50" charset="0"/>
              </a:rPr>
              <a:t>Текст слайда</a:t>
            </a:r>
            <a:endParaRPr lang="ru-RU" sz="2400" dirty="0">
              <a:latin typeface="FuturaDemiCTT" pitchFamily="2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70011" y="655850"/>
            <a:ext cx="6403976" cy="3846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01 по 31 жовтня 202</a:t>
            </a:r>
            <a:r>
              <a:rPr lang="uk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року у бібліотеці </a:t>
            </a:r>
            <a:r>
              <a:rPr lang="uk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ліцею </a:t>
            </a:r>
            <a:r>
              <a:rPr lang="ru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проходив Всеукраїнський місячник шкільних бібліотек</a:t>
            </a:r>
            <a:r>
              <a:rPr lang="uk-UA" kern="1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Захід сприятиме втіленню основних положень «Концепції національно-патріотичного виховання в системі освіти України», привернення уваги до питання патріотичного виховання у нашій державі, розкриття виховної функції шкільної бібліотеки, об’єднання зусиль педагогічного колективу і бібліотеки щодо розвитку патріотизму зростаючої </a:t>
            </a:r>
            <a:r>
              <a:rPr lang="uk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особистості. </a:t>
            </a:r>
            <a:r>
              <a:rPr lang="uk-UA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ього</a:t>
            </a:r>
            <a:r>
              <a:rPr lang="uk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річний Всеукраїнський місячник шкільних бібліотек відбува</a:t>
            </a:r>
            <a:r>
              <a:rPr lang="uk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</a:t>
            </a:r>
            <a:r>
              <a:rPr lang="ru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 гаслом </a:t>
            </a:r>
            <a:r>
              <a:rPr lang="uk-UA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«Вірю в майбутнє твоє, Україно!».</a:t>
            </a:r>
          </a:p>
          <a:p>
            <a:endParaRPr lang="uk-UA" dirty="0"/>
          </a:p>
        </p:txBody>
      </p:sp>
      <p:pic>
        <p:nvPicPr>
          <p:cNvPr id="1026" name="Picture 2" descr="https://voms-kras.pp.ua/wp-content/uploads/2023/09/%D0%B7%D0%BE%D0%B1%D1%80%D0%B0%D0%B6%D0%B5%D0%BD%D0%BD%D1%8F_viber_2023-09-22_15-58-05-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35" y="4044389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198177" y="557048"/>
            <a:ext cx="6915807" cy="200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UA" sz="2700" b="1" kern="0" dirty="0" smtClean="0">
                <a:solidFill>
                  <a:srgbClr val="6DB4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ПЛАН</a:t>
            </a:r>
            <a:r>
              <a:rPr lang="ru-UA" sz="2700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700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sz="2700" b="1" kern="0" dirty="0" smtClean="0">
                <a:solidFill>
                  <a:srgbClr val="6DB4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проведення Всеукраїнського місячника шкільних бібліотек – 202</a:t>
            </a:r>
            <a:r>
              <a:rPr lang="uk-UA" sz="2700" b="1" kern="0" dirty="0" smtClean="0">
                <a:solidFill>
                  <a:srgbClr val="6DB4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UA" sz="2700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700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graphicFrame>
        <p:nvGraphicFramePr>
          <p:cNvPr id="6" name="Объект 9">
            <a:extLst>
              <a:ext uri="{FF2B5EF4-FFF2-40B4-BE49-F238E27FC236}">
                <a16:creationId xmlns:a16="http://schemas.microsoft.com/office/drawing/2014/main" id="{5215DE07-3337-6238-708B-ABAA39EA26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976432"/>
              </p:ext>
            </p:extLst>
          </p:nvPr>
        </p:nvGraphicFramePr>
        <p:xfrm>
          <a:off x="1521561" y="1656284"/>
          <a:ext cx="6305704" cy="4033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79">
                  <a:extLst>
                    <a:ext uri="{9D8B030D-6E8A-4147-A177-3AD203B41FA5}">
                      <a16:colId xmlns:a16="http://schemas.microsoft.com/office/drawing/2014/main" val="3082863236"/>
                    </a:ext>
                  </a:extLst>
                </a:gridCol>
                <a:gridCol w="2546929">
                  <a:extLst>
                    <a:ext uri="{9D8B030D-6E8A-4147-A177-3AD203B41FA5}">
                      <a16:colId xmlns:a16="http://schemas.microsoft.com/office/drawing/2014/main" val="1439828985"/>
                    </a:ext>
                  </a:extLst>
                </a:gridCol>
                <a:gridCol w="1345353">
                  <a:extLst>
                    <a:ext uri="{9D8B030D-6E8A-4147-A177-3AD203B41FA5}">
                      <a16:colId xmlns:a16="http://schemas.microsoft.com/office/drawing/2014/main" val="2637029153"/>
                    </a:ext>
                  </a:extLst>
                </a:gridCol>
                <a:gridCol w="872939">
                  <a:extLst>
                    <a:ext uri="{9D8B030D-6E8A-4147-A177-3AD203B41FA5}">
                      <a16:colId xmlns:a16="http://schemas.microsoft.com/office/drawing/2014/main" val="3702001830"/>
                    </a:ext>
                  </a:extLst>
                </a:gridCol>
                <a:gridCol w="1294004">
                  <a:extLst>
                    <a:ext uri="{9D8B030D-6E8A-4147-A177-3AD203B41FA5}">
                      <a16:colId xmlns:a16="http://schemas.microsoft.com/office/drawing/2014/main" val="2992193892"/>
                    </a:ext>
                  </a:extLst>
                </a:gridCol>
              </a:tblGrid>
              <a:tr h="430639"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 dirty="0">
                          <a:effectLst/>
                        </a:rPr>
                        <a:t>№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 dirty="0">
                          <a:effectLst/>
                        </a:rPr>
                        <a:t>Назва заходу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 dirty="0">
                          <a:effectLst/>
                        </a:rPr>
                        <a:t>Дата проведення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 dirty="0">
                          <a:effectLst/>
                        </a:rPr>
                        <a:t>Цільова аудиторія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 dirty="0">
                          <a:effectLst/>
                        </a:rPr>
                        <a:t>Відповідальний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5459"/>
                  </a:ext>
                </a:extLst>
              </a:tr>
              <a:tr h="645959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1.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Розміщення на сайті бібліотеки інформації про Всеукраїнський місячник шкільних бібліотек -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.10.202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1-11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Шевцова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0477645"/>
                  </a:ext>
                </a:extLst>
              </a:tr>
              <a:tr h="631253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2.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Інтернет-конкурс до Всеукраїнського дня бібліотек «Не сподівайтеся позбутися книжок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05.10.202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Шевцова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2685072"/>
                  </a:ext>
                </a:extLst>
              </a:tr>
              <a:tr h="430639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3.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«Ми козацького роду»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.10.202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2-3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Шевцова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3839467"/>
                  </a:ext>
                </a:extLst>
              </a:tr>
              <a:tr h="430639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4.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Обговорення </a:t>
                      </a:r>
                      <a:r>
                        <a:rPr lang="uk-UA" sz="1200" kern="0" noProof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притчи</a:t>
                      </a:r>
                      <a:r>
                        <a:rPr lang="uk-UA" sz="1200" kern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 </a:t>
                      </a:r>
                      <a:r>
                        <a:rPr lang="uk-UA" sz="1200" kern="0" noProof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Чумарної</a:t>
                      </a:r>
                      <a:r>
                        <a:rPr lang="uk-UA" sz="1200" kern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Дзвіночки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6-20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.10.202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3-4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Класні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керівники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3142367"/>
                  </a:ext>
                </a:extLst>
              </a:tr>
              <a:tr h="617249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5.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малюнків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200" kern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Ілюстрації до притчі М. </a:t>
                      </a:r>
                      <a:r>
                        <a:rPr lang="uk-UA" sz="1200" kern="0" noProof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Чумарної</a:t>
                      </a:r>
                      <a:r>
                        <a:rPr lang="uk-UA" sz="1200" kern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"Дзвіночки</a:t>
                      </a:r>
                      <a:r>
                        <a:rPr lang="ru-RU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-20.10.202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Класні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керівники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2064703"/>
                  </a:ext>
                </a:extLst>
              </a:tr>
              <a:tr h="415486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6.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авторських віршів «Я – українець!»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09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Класні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керівники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0914715"/>
                  </a:ext>
                </a:extLst>
              </a:tr>
              <a:tr h="431534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050" kern="0">
                          <a:effectLst/>
                        </a:rPr>
                        <a:t>7.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Розміщення матеріалів щодо проведених заходів на сайті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30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.10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1-11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uk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UA" sz="12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Шевцова </a:t>
                      </a:r>
                      <a:r>
                        <a:rPr lang="ru-UA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Н.В.</a:t>
                      </a:r>
                      <a:endParaRPr lang="ru-UA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5007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5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1417" y="365126"/>
            <a:ext cx="6331226" cy="1036291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Інтернет-конкурс</a:t>
            </a:r>
            <a:br>
              <a:rPr lang="uk-UA" sz="28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сподівайтеся позбутися книжок»</a:t>
            </a:r>
            <a:endParaRPr lang="uk-UA" sz="2800" dirty="0">
              <a:solidFill>
                <a:srgbClr val="972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63487" y="1401417"/>
            <a:ext cx="3723757" cy="28868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 ліцею доєдналися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присвяченого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найнезвичнішим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бібліотекам світу.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дізналися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найдавніші, найсучасніші, найвищі та найбільші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книгозбірні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та світу. А також вкотре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змогли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переконатися, що бібліотека — це не лише простір, де навчаються, а й де можна цікаво та весело провести час із друзями. 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02" y="1401417"/>
            <a:ext cx="2763441" cy="368458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9714">
            <a:off x="5007628" y="2203206"/>
            <a:ext cx="1686206" cy="23588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66495">
            <a:off x="5611425" y="4411803"/>
            <a:ext cx="1675417" cy="150253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88504" y="4163276"/>
            <a:ext cx="1713186" cy="1284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909" y="4816175"/>
            <a:ext cx="1531366" cy="1148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215" y="5560196"/>
            <a:ext cx="1550626" cy="1162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594" y="5560196"/>
            <a:ext cx="1575006" cy="11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783" y="365126"/>
            <a:ext cx="6728791" cy="926961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err="1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«Ми – козацького роду»</a:t>
            </a:r>
            <a:endParaRPr lang="uk-UA" sz="3600" b="1" dirty="0">
              <a:solidFill>
                <a:srgbClr val="972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95128" y="1173232"/>
            <a:ext cx="6763065" cy="2255768"/>
          </a:xfrm>
        </p:spPr>
        <p:txBody>
          <a:bodyPr>
            <a:normAutofit/>
          </a:bodyPr>
          <a:lstStyle/>
          <a:p>
            <a:r>
              <a:rPr lang="uk-UA" sz="20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UA" sz="20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uk-UA" sz="20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ru-UA" sz="20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Українського козацтва, </a:t>
            </a:r>
            <a:r>
              <a:rPr lang="uk-UA" sz="20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 підготовлений та проведений </a:t>
            </a:r>
            <a:r>
              <a:rPr lang="uk-UA" sz="20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uk-UA" sz="20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«Ми-козацького роду».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гри учні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 школи не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розширили свої знання з історії славного українського козацтва, проявили свою спритність, кмітливість, уміння працювати в команді, але й скуштували справжній козацький куліш.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04" y="2933405"/>
            <a:ext cx="1400135" cy="186684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33406"/>
            <a:ext cx="1401081" cy="1868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662" y="2921164"/>
            <a:ext cx="1424132" cy="1898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726" y="2921164"/>
            <a:ext cx="1400135" cy="1866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192" y="4942386"/>
            <a:ext cx="1420636" cy="1894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2334" y="4938739"/>
            <a:ext cx="1423370" cy="18978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8935" y="4960784"/>
            <a:ext cx="1406836" cy="18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66" y="329378"/>
            <a:ext cx="7191043" cy="948667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3600" b="1" dirty="0" err="1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Чумарна</a:t>
            </a:r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«Дзвіночки»</a:t>
            </a:r>
            <a:endParaRPr lang="uk-UA" sz="3600" b="1" dirty="0">
              <a:solidFill>
                <a:srgbClr val="972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16567" y="1355942"/>
            <a:ext cx="4758412" cy="1806962"/>
          </a:xfrm>
        </p:spPr>
        <p:txBody>
          <a:bodyPr>
            <a:normAutofit fontScale="70000" lnSpcReduction="20000"/>
          </a:bodyPr>
          <a:lstStyle/>
          <a:p>
            <a:r>
              <a:rPr lang="ru-RU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 </a:t>
            </a:r>
            <a:r>
              <a:rPr lang="uk-UA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 жив зі своєю сім'єю на березі ріки в затишному будиночку</a:t>
            </a:r>
            <a:r>
              <a:rPr lang="ru-RU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саду </a:t>
            </a:r>
            <a:r>
              <a:rPr lang="ru-RU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 росли яблуні та груші, а вишня й калина дарували чудові ягоди та запашний цвіт навесні. Коли ж починали виспівувати </a:t>
            </a:r>
            <a:r>
              <a:rPr lang="uk-UA" sz="29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солов'ї</a:t>
            </a:r>
            <a:r>
              <a:rPr lang="uk-UA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здавалось, наче все небо підспівує</a:t>
            </a:r>
            <a:r>
              <a:rPr lang="ru-RU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uk-UA" sz="29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ними...»</a:t>
            </a:r>
            <a:endParaRPr lang="uk-UA" sz="29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325498" y="3220727"/>
            <a:ext cx="6484881" cy="1642243"/>
          </a:xfrm>
        </p:spPr>
        <p:txBody>
          <a:bodyPr>
            <a:normAutofit/>
          </a:bodyPr>
          <a:lstStyle/>
          <a:p>
            <a:r>
              <a:rPr lang="uk-UA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 так починається притча М. </a:t>
            </a:r>
            <a:r>
              <a:rPr lang="uk-UA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Чумарної</a:t>
            </a:r>
            <a:r>
              <a:rPr lang="uk-UA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«Дзвіночки», обговорення якої пройшло серед учнів 3-х та 4-х класів. Дуже сподобалася притча дітям. Але значно цікавіше відчути себе в ролі ілюстратора цього твору</a:t>
            </a:r>
            <a:endParaRPr lang="uk-UA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331" y="4555163"/>
            <a:ext cx="2848304" cy="2159677"/>
          </a:xfrm>
          <a:prstGeom prst="rect">
            <a:avLst/>
          </a:prstGeom>
        </p:spPr>
      </p:pic>
      <p:pic>
        <p:nvPicPr>
          <p:cNvPr id="1028" name="Picture 4" descr="Марія Чумар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29" y="635546"/>
            <a:ext cx="1905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92" y="355600"/>
            <a:ext cx="7315980" cy="1325563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Вернісаж ілюстрацій до притчі</a:t>
            </a:r>
            <a:b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uk-UA" sz="3600" b="1" dirty="0" err="1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Чумарної</a:t>
            </a:r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«Дзвіночки»</a:t>
            </a:r>
            <a:endParaRPr lang="uk-UA" sz="3600" b="1" dirty="0">
              <a:solidFill>
                <a:srgbClr val="972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1630823"/>
            <a:ext cx="1986687" cy="1406669"/>
          </a:xfrm>
          <a:ln>
            <a:solidFill>
              <a:srgbClr val="B94900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0511" r="2277" b="8827"/>
          <a:stretch/>
        </p:blipFill>
        <p:spPr>
          <a:xfrm>
            <a:off x="3460637" y="1651843"/>
            <a:ext cx="2214603" cy="1406669"/>
          </a:xfrm>
          <a:ln>
            <a:solidFill>
              <a:srgbClr val="B94900"/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1324535" y="3194781"/>
            <a:ext cx="2007476" cy="181865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637" y="3226311"/>
            <a:ext cx="2204439" cy="18186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866" y="1662352"/>
            <a:ext cx="1973789" cy="1406669"/>
          </a:xfrm>
          <a:prstGeom prst="rect">
            <a:avLst/>
          </a:prstGeom>
          <a:ln>
            <a:solidFill>
              <a:srgbClr val="B949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t="3840" r="3759" b="5558"/>
          <a:stretch/>
        </p:blipFill>
        <p:spPr>
          <a:xfrm>
            <a:off x="5803866" y="3226311"/>
            <a:ext cx="1973791" cy="18186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4361" t="9319" r="4055" b="4521"/>
          <a:stretch/>
        </p:blipFill>
        <p:spPr>
          <a:xfrm>
            <a:off x="1345324" y="5163208"/>
            <a:ext cx="1986687" cy="157392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5874" t="9012" r="9198" b="9954"/>
          <a:stretch/>
        </p:blipFill>
        <p:spPr>
          <a:xfrm>
            <a:off x="3463390" y="5163209"/>
            <a:ext cx="2201686" cy="15821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6286" t="4578" r="4405" b="10702"/>
          <a:stretch/>
        </p:blipFill>
        <p:spPr>
          <a:xfrm>
            <a:off x="5796456" y="5154959"/>
            <a:ext cx="1981200" cy="158217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34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221" y="365127"/>
            <a:ext cx="6705600" cy="86458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972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– українець!</a:t>
            </a:r>
            <a:endParaRPr lang="uk-UA" sz="3600" b="1" dirty="0">
              <a:solidFill>
                <a:srgbClr val="972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4788" y="1229711"/>
            <a:ext cx="6548724" cy="823912"/>
          </a:xfrm>
        </p:spPr>
        <p:txBody>
          <a:bodyPr>
            <a:normAutofit fontScale="92500" lnSpcReduction="20000"/>
          </a:bodyPr>
          <a:lstStyle/>
          <a:p>
            <a:r>
              <a:rPr lang="uk-UA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9 по 23 жовтня пройшов конкурс авторських віршів «Я - українець». У конкурсі брали участь учні 5-8 класів. </a:t>
            </a:r>
            <a:endParaRPr lang="uk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 rot="20701211">
            <a:off x="108376" y="2291166"/>
            <a:ext cx="3434320" cy="3346780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– українець!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Рідна країна – це наша родина,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кожного в серці живе Україна!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Люба й найкраща для нас Харківщина. 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розуміє кожна дитина.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любимо Харків, природу і квіти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 країни – це ми її діти!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кордони мають вціліти, допоки ми 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життю радіти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uk-UA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Бондарєв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2818803" y="3518521"/>
            <a:ext cx="2953406" cy="3140650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– українка!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українка -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 пір’їнка.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незалежна,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 ж як і я.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Україна –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доля моя!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Квітуча країна,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Ліса і поля,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Веселкові квіти -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Щаслива земля!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Радісні діти,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Квітуча весна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uk-UA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Налетько</a:t>
            </a:r>
            <a:r>
              <a:rPr lang="uk-UA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/>
          </a:p>
        </p:txBody>
      </p:sp>
      <p:sp>
        <p:nvSpPr>
          <p:cNvPr id="17" name="Вертикальный свиток 16"/>
          <p:cNvSpPr/>
          <p:nvPr/>
        </p:nvSpPr>
        <p:spPr>
          <a:xfrm rot="508376">
            <a:off x="5180681" y="2110430"/>
            <a:ext cx="3109999" cy="4190724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Українка!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Осінь… Небо хмарки вкрили,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Дощик накрапає…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Сльози з очей змили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тінь, що налягає.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Сумно в місті стало –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розбиті школи.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стежинку в листі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знайдуть ніколи.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я не сумую,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віри не втрачаю,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усмішку дарую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всім, кого стрічаю.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 я – Українка!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 про це кажу!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тяжка годинка </a:t>
            </a: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буде, тобі враже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uk-UA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Залозна</a:t>
            </a:r>
            <a:r>
              <a:rPr lang="uk-UA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68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365" y="2509235"/>
            <a:ext cx="6551107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972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увагу.</a:t>
            </a:r>
            <a:endParaRPr lang="uk-UA" b="1" dirty="0">
              <a:solidFill>
                <a:srgbClr val="972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</TotalTime>
  <Words>625</Words>
  <Application>Microsoft Office PowerPoint</Application>
  <PresentationFormat>Экран (4:3)</PresentationFormat>
  <Paragraphs>104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FuturaDemiCTT</vt:lpstr>
      <vt:lpstr>Gotham Pro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Інтернет-конкурс «Не сподівайтеся позбутися книжок»</vt:lpstr>
      <vt:lpstr>Квест «Ми – козацького роду»</vt:lpstr>
      <vt:lpstr>М. Чумарна «Дзвіночки»</vt:lpstr>
      <vt:lpstr>Вернісаж ілюстрацій до притчі  М. Чумарної «Дзвіночки»</vt:lpstr>
      <vt:lpstr>Я – українець!</vt:lpstr>
      <vt:lpstr>Дякуємо за увагу.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97</cp:revision>
  <dcterms:created xsi:type="dcterms:W3CDTF">2013-11-19T05:52:05Z</dcterms:created>
  <dcterms:modified xsi:type="dcterms:W3CDTF">2023-11-01T12:31:27Z</dcterms:modified>
</cp:coreProperties>
</file>